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sldIdLst>
    <p:sldId id="256" r:id="rId5"/>
    <p:sldId id="283" r:id="rId6"/>
    <p:sldId id="281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75" r:id="rId18"/>
    <p:sldId id="278" r:id="rId19"/>
  </p:sldIdLst>
  <p:sldSz cx="12192000" cy="6858000"/>
  <p:notesSz cx="6858000" cy="10763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45AD"/>
    <a:srgbClr val="548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27A4BE-EC5D-D2ED-B064-66580D3539D0}" v="6" dt="2020-08-05T19:17:28.9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9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B13045-116E-46A9-A143-3C7010E25784}" type="doc">
      <dgm:prSet loTypeId="urn:microsoft.com/office/officeart/2016/7/layout/VerticalHollowAction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6B6F511-B1C7-4618-8C9A-2422D4379DDB}">
      <dgm:prSet/>
      <dgm:spPr/>
      <dgm:t>
        <a:bodyPr/>
        <a:lstStyle/>
        <a:p>
          <a:r>
            <a:rPr lang="en-US"/>
            <a:t>Create</a:t>
          </a:r>
        </a:p>
      </dgm:t>
    </dgm:pt>
    <dgm:pt modelId="{08455776-D849-4EA6-BF83-DA0F64A852AD}" type="parTrans" cxnId="{1E211A99-EEF4-4EAE-A369-F4460E590E7C}">
      <dgm:prSet/>
      <dgm:spPr/>
      <dgm:t>
        <a:bodyPr/>
        <a:lstStyle/>
        <a:p>
          <a:endParaRPr lang="en-US"/>
        </a:p>
      </dgm:t>
    </dgm:pt>
    <dgm:pt modelId="{266C104E-3124-41BB-85C4-B725E7456623}" type="sibTrans" cxnId="{1E211A99-EEF4-4EAE-A369-F4460E590E7C}">
      <dgm:prSet/>
      <dgm:spPr/>
      <dgm:t>
        <a:bodyPr/>
        <a:lstStyle/>
        <a:p>
          <a:endParaRPr lang="en-US"/>
        </a:p>
      </dgm:t>
    </dgm:pt>
    <dgm:pt modelId="{8D85B512-CD3E-4ABC-AD64-7133AA1CE714}">
      <dgm:prSet/>
      <dgm:spPr/>
      <dgm:t>
        <a:bodyPr/>
        <a:lstStyle/>
        <a:p>
          <a:r>
            <a:rPr lang="en-US" dirty="0"/>
            <a:t>structure</a:t>
          </a:r>
        </a:p>
      </dgm:t>
    </dgm:pt>
    <dgm:pt modelId="{A1FAC995-07E7-4788-97BE-3663A7BBA4EA}" type="parTrans" cxnId="{80169D8C-6E1A-4E59-9728-0684CCDBBE98}">
      <dgm:prSet/>
      <dgm:spPr/>
      <dgm:t>
        <a:bodyPr/>
        <a:lstStyle/>
        <a:p>
          <a:endParaRPr lang="en-US"/>
        </a:p>
      </dgm:t>
    </dgm:pt>
    <dgm:pt modelId="{AD4D365C-87A2-46FD-B6CF-2726C9B631A0}" type="sibTrans" cxnId="{80169D8C-6E1A-4E59-9728-0684CCDBBE98}">
      <dgm:prSet/>
      <dgm:spPr/>
      <dgm:t>
        <a:bodyPr/>
        <a:lstStyle/>
        <a:p>
          <a:endParaRPr lang="en-US"/>
        </a:p>
      </dgm:t>
    </dgm:pt>
    <dgm:pt modelId="{A53A273A-2D9D-4947-924F-95B4C6A6778A}">
      <dgm:prSet/>
      <dgm:spPr/>
      <dgm:t>
        <a:bodyPr/>
        <a:lstStyle/>
        <a:p>
          <a:r>
            <a:rPr lang="en-US"/>
            <a:t>Highlight</a:t>
          </a:r>
        </a:p>
      </dgm:t>
    </dgm:pt>
    <dgm:pt modelId="{7BA0D45D-9114-4A95-9ED4-9B3BE28F4AAE}" type="parTrans" cxnId="{B2E8AF60-B783-434E-A58A-B2DA3F0B1DB2}">
      <dgm:prSet/>
      <dgm:spPr/>
      <dgm:t>
        <a:bodyPr/>
        <a:lstStyle/>
        <a:p>
          <a:endParaRPr lang="en-US"/>
        </a:p>
      </dgm:t>
    </dgm:pt>
    <dgm:pt modelId="{FF33BF3F-4A80-4912-A1C3-FE4B4EB56EF1}" type="sibTrans" cxnId="{B2E8AF60-B783-434E-A58A-B2DA3F0B1DB2}">
      <dgm:prSet/>
      <dgm:spPr/>
      <dgm:t>
        <a:bodyPr/>
        <a:lstStyle/>
        <a:p>
          <a:endParaRPr lang="en-US"/>
        </a:p>
      </dgm:t>
    </dgm:pt>
    <dgm:pt modelId="{92B6736E-0D42-487C-9539-C8BE7E09F74E}">
      <dgm:prSet/>
      <dgm:spPr/>
      <dgm:t>
        <a:bodyPr/>
        <a:lstStyle/>
        <a:p>
          <a:r>
            <a:rPr lang="en-US" dirty="0"/>
            <a:t>organizational skills that will help students excel in your class</a:t>
          </a:r>
        </a:p>
      </dgm:t>
    </dgm:pt>
    <dgm:pt modelId="{FA3F7D68-A323-4B6A-9F1F-D0964F61BAD4}" type="parTrans" cxnId="{D2F69FD0-965F-4577-BF3C-F89F92A0D4F1}">
      <dgm:prSet/>
      <dgm:spPr/>
      <dgm:t>
        <a:bodyPr/>
        <a:lstStyle/>
        <a:p>
          <a:endParaRPr lang="en-US"/>
        </a:p>
      </dgm:t>
    </dgm:pt>
    <dgm:pt modelId="{2B4EA860-EE3E-4ADD-AA76-3927966A3BAD}" type="sibTrans" cxnId="{D2F69FD0-965F-4577-BF3C-F89F92A0D4F1}">
      <dgm:prSet/>
      <dgm:spPr/>
      <dgm:t>
        <a:bodyPr/>
        <a:lstStyle/>
        <a:p>
          <a:endParaRPr lang="en-US"/>
        </a:p>
      </dgm:t>
    </dgm:pt>
    <dgm:pt modelId="{6E8D2791-0139-4B46-8B4C-2BD19FC4394C}">
      <dgm:prSet/>
      <dgm:spPr/>
      <dgm:t>
        <a:bodyPr/>
        <a:lstStyle/>
        <a:p>
          <a:r>
            <a:rPr lang="en-US"/>
            <a:t>Know</a:t>
          </a:r>
        </a:p>
      </dgm:t>
    </dgm:pt>
    <dgm:pt modelId="{646CCCE4-3F46-4863-94C2-01F39C9CF2EF}" type="parTrans" cxnId="{549C424E-456B-4A19-8850-5F5DCAD8DF92}">
      <dgm:prSet/>
      <dgm:spPr/>
      <dgm:t>
        <a:bodyPr/>
        <a:lstStyle/>
        <a:p>
          <a:endParaRPr lang="en-US"/>
        </a:p>
      </dgm:t>
    </dgm:pt>
    <dgm:pt modelId="{21D61C99-DC82-474A-AB51-F65BE23B33CD}" type="sibTrans" cxnId="{549C424E-456B-4A19-8850-5F5DCAD8DF92}">
      <dgm:prSet/>
      <dgm:spPr/>
      <dgm:t>
        <a:bodyPr/>
        <a:lstStyle/>
        <a:p>
          <a:endParaRPr lang="en-US"/>
        </a:p>
      </dgm:t>
    </dgm:pt>
    <dgm:pt modelId="{91A3DD28-96C0-4E28-A01A-7A9FD8FC13E4}">
      <dgm:prSet/>
      <dgm:spPr/>
      <dgm:t>
        <a:bodyPr/>
        <a:lstStyle/>
        <a:p>
          <a:r>
            <a:rPr lang="en-US" dirty="0"/>
            <a:t>where to send students for support</a:t>
          </a:r>
        </a:p>
      </dgm:t>
    </dgm:pt>
    <dgm:pt modelId="{7E5FDD73-077B-41DD-96DA-B15938C75E73}" type="parTrans" cxnId="{F723F7C4-C27B-45DD-A297-147235425A17}">
      <dgm:prSet/>
      <dgm:spPr/>
      <dgm:t>
        <a:bodyPr/>
        <a:lstStyle/>
        <a:p>
          <a:endParaRPr lang="en-US"/>
        </a:p>
      </dgm:t>
    </dgm:pt>
    <dgm:pt modelId="{C6DEFA95-199B-4457-8B9C-AA3A1886C576}" type="sibTrans" cxnId="{F723F7C4-C27B-45DD-A297-147235425A17}">
      <dgm:prSet/>
      <dgm:spPr/>
      <dgm:t>
        <a:bodyPr/>
        <a:lstStyle/>
        <a:p>
          <a:endParaRPr lang="en-US"/>
        </a:p>
      </dgm:t>
    </dgm:pt>
    <dgm:pt modelId="{6759E8B5-2F09-4605-B357-FAD7929B84CA}">
      <dgm:prSet/>
      <dgm:spPr/>
      <dgm:t>
        <a:bodyPr/>
        <a:lstStyle/>
        <a:p>
          <a:r>
            <a:rPr lang="en-US"/>
            <a:t>Be</a:t>
          </a:r>
        </a:p>
      </dgm:t>
    </dgm:pt>
    <dgm:pt modelId="{E49F694E-ACB2-46D3-AC80-9A43867C034F}" type="parTrans" cxnId="{13C8F9FD-8AD9-4A90-A242-796B3774A1CE}">
      <dgm:prSet/>
      <dgm:spPr/>
      <dgm:t>
        <a:bodyPr/>
        <a:lstStyle/>
        <a:p>
          <a:endParaRPr lang="en-US"/>
        </a:p>
      </dgm:t>
    </dgm:pt>
    <dgm:pt modelId="{21ABAF7C-E731-4D53-90E1-99BDC1502778}" type="sibTrans" cxnId="{13C8F9FD-8AD9-4A90-A242-796B3774A1CE}">
      <dgm:prSet/>
      <dgm:spPr/>
      <dgm:t>
        <a:bodyPr/>
        <a:lstStyle/>
        <a:p>
          <a:endParaRPr lang="en-US"/>
        </a:p>
      </dgm:t>
    </dgm:pt>
    <dgm:pt modelId="{599AA140-91DC-434E-8BBE-497C785C049A}">
      <dgm:prSet/>
      <dgm:spPr/>
      <dgm:t>
        <a:bodyPr/>
        <a:lstStyle/>
        <a:p>
          <a:r>
            <a:rPr lang="en-US" dirty="0"/>
            <a:t>present and attentive</a:t>
          </a:r>
        </a:p>
      </dgm:t>
    </dgm:pt>
    <dgm:pt modelId="{8AFFCA64-534B-4397-BEF4-7F3B0562DAF0}" type="parTrans" cxnId="{C138915A-9B7E-4CE8-B3DC-C3D4990CE56B}">
      <dgm:prSet/>
      <dgm:spPr/>
      <dgm:t>
        <a:bodyPr/>
        <a:lstStyle/>
        <a:p>
          <a:endParaRPr lang="en-US"/>
        </a:p>
      </dgm:t>
    </dgm:pt>
    <dgm:pt modelId="{7F63BC86-9689-44F7-912F-2832FA5F10B2}" type="sibTrans" cxnId="{C138915A-9B7E-4CE8-B3DC-C3D4990CE56B}">
      <dgm:prSet/>
      <dgm:spPr/>
      <dgm:t>
        <a:bodyPr/>
        <a:lstStyle/>
        <a:p>
          <a:endParaRPr lang="en-US"/>
        </a:p>
      </dgm:t>
    </dgm:pt>
    <dgm:pt modelId="{0B2EC639-E949-42CD-B5DA-72AC15289A7C}" type="pres">
      <dgm:prSet presAssocID="{A1B13045-116E-46A9-A143-3C7010E25784}" presName="Name0" presStyleCnt="0">
        <dgm:presLayoutVars>
          <dgm:dir/>
          <dgm:animLvl val="lvl"/>
          <dgm:resizeHandles val="exact"/>
        </dgm:presLayoutVars>
      </dgm:prSet>
      <dgm:spPr/>
    </dgm:pt>
    <dgm:pt modelId="{65555C45-FB35-4887-BD22-468D4B96C671}" type="pres">
      <dgm:prSet presAssocID="{66B6F511-B1C7-4618-8C9A-2422D4379DDB}" presName="linNode" presStyleCnt="0"/>
      <dgm:spPr/>
    </dgm:pt>
    <dgm:pt modelId="{3AD1CEF7-3BEB-481D-A25A-3C733ADC6881}" type="pres">
      <dgm:prSet presAssocID="{66B6F511-B1C7-4618-8C9A-2422D4379DDB}" presName="parentText" presStyleLbl="solidFgAcc1" presStyleIdx="0" presStyleCnt="4">
        <dgm:presLayoutVars>
          <dgm:chMax val="1"/>
          <dgm:bulletEnabled/>
        </dgm:presLayoutVars>
      </dgm:prSet>
      <dgm:spPr/>
    </dgm:pt>
    <dgm:pt modelId="{E220AF1A-F6CA-4DF1-A313-55E1131D95B0}" type="pres">
      <dgm:prSet presAssocID="{66B6F511-B1C7-4618-8C9A-2422D4379DDB}" presName="descendantText" presStyleLbl="alignNode1" presStyleIdx="0" presStyleCnt="4">
        <dgm:presLayoutVars>
          <dgm:bulletEnabled/>
        </dgm:presLayoutVars>
      </dgm:prSet>
      <dgm:spPr/>
    </dgm:pt>
    <dgm:pt modelId="{613DE1F9-EEF2-4AFD-8590-CBB9EBA35B04}" type="pres">
      <dgm:prSet presAssocID="{266C104E-3124-41BB-85C4-B725E7456623}" presName="sp" presStyleCnt="0"/>
      <dgm:spPr/>
    </dgm:pt>
    <dgm:pt modelId="{4EAFA5D9-86CB-4048-892C-4C62837290B0}" type="pres">
      <dgm:prSet presAssocID="{A53A273A-2D9D-4947-924F-95B4C6A6778A}" presName="linNode" presStyleCnt="0"/>
      <dgm:spPr/>
    </dgm:pt>
    <dgm:pt modelId="{611799C9-C689-4C03-8E88-206DF2F860D6}" type="pres">
      <dgm:prSet presAssocID="{A53A273A-2D9D-4947-924F-95B4C6A6778A}" presName="parentText" presStyleLbl="solidFgAcc1" presStyleIdx="1" presStyleCnt="4">
        <dgm:presLayoutVars>
          <dgm:chMax val="1"/>
          <dgm:bulletEnabled/>
        </dgm:presLayoutVars>
      </dgm:prSet>
      <dgm:spPr/>
    </dgm:pt>
    <dgm:pt modelId="{76011A81-52CD-4A0E-8DFA-32D8F8D70C7A}" type="pres">
      <dgm:prSet presAssocID="{A53A273A-2D9D-4947-924F-95B4C6A6778A}" presName="descendantText" presStyleLbl="alignNode1" presStyleIdx="1" presStyleCnt="4">
        <dgm:presLayoutVars>
          <dgm:bulletEnabled/>
        </dgm:presLayoutVars>
      </dgm:prSet>
      <dgm:spPr/>
    </dgm:pt>
    <dgm:pt modelId="{7251CA48-FDD7-4C3E-A96D-104B36C07D86}" type="pres">
      <dgm:prSet presAssocID="{FF33BF3F-4A80-4912-A1C3-FE4B4EB56EF1}" presName="sp" presStyleCnt="0"/>
      <dgm:spPr/>
    </dgm:pt>
    <dgm:pt modelId="{694301AF-8F48-4DBB-B11D-7B2B3419F8F7}" type="pres">
      <dgm:prSet presAssocID="{6E8D2791-0139-4B46-8B4C-2BD19FC4394C}" presName="linNode" presStyleCnt="0"/>
      <dgm:spPr/>
    </dgm:pt>
    <dgm:pt modelId="{CB8CCE04-915D-4322-954E-F1ACA1ABF598}" type="pres">
      <dgm:prSet presAssocID="{6E8D2791-0139-4B46-8B4C-2BD19FC4394C}" presName="parentText" presStyleLbl="solidFgAcc1" presStyleIdx="2" presStyleCnt="4">
        <dgm:presLayoutVars>
          <dgm:chMax val="1"/>
          <dgm:bulletEnabled/>
        </dgm:presLayoutVars>
      </dgm:prSet>
      <dgm:spPr/>
    </dgm:pt>
    <dgm:pt modelId="{C54911C4-E0C3-4C83-A11D-D6B50FE8100A}" type="pres">
      <dgm:prSet presAssocID="{6E8D2791-0139-4B46-8B4C-2BD19FC4394C}" presName="descendantText" presStyleLbl="alignNode1" presStyleIdx="2" presStyleCnt="4">
        <dgm:presLayoutVars>
          <dgm:bulletEnabled/>
        </dgm:presLayoutVars>
      </dgm:prSet>
      <dgm:spPr/>
    </dgm:pt>
    <dgm:pt modelId="{6B0B641F-6A92-4FCA-9238-F66C8993E6D2}" type="pres">
      <dgm:prSet presAssocID="{21D61C99-DC82-474A-AB51-F65BE23B33CD}" presName="sp" presStyleCnt="0"/>
      <dgm:spPr/>
    </dgm:pt>
    <dgm:pt modelId="{75F4FBA9-E757-4286-8C0D-2C2E56F0AA9C}" type="pres">
      <dgm:prSet presAssocID="{6759E8B5-2F09-4605-B357-FAD7929B84CA}" presName="linNode" presStyleCnt="0"/>
      <dgm:spPr/>
    </dgm:pt>
    <dgm:pt modelId="{446FB4F4-CAB3-4923-9488-D120BBC8656D}" type="pres">
      <dgm:prSet presAssocID="{6759E8B5-2F09-4605-B357-FAD7929B84CA}" presName="parentText" presStyleLbl="solidFgAcc1" presStyleIdx="3" presStyleCnt="4">
        <dgm:presLayoutVars>
          <dgm:chMax val="1"/>
          <dgm:bulletEnabled/>
        </dgm:presLayoutVars>
      </dgm:prSet>
      <dgm:spPr/>
    </dgm:pt>
    <dgm:pt modelId="{0059A057-625B-48F5-9C61-039E4472DDF0}" type="pres">
      <dgm:prSet presAssocID="{6759E8B5-2F09-4605-B357-FAD7929B84CA}" presName="descendantText" presStyleLbl="alignNode1" presStyleIdx="3" presStyleCnt="4">
        <dgm:presLayoutVars>
          <dgm:bulletEnabled/>
        </dgm:presLayoutVars>
      </dgm:prSet>
      <dgm:spPr/>
    </dgm:pt>
  </dgm:ptLst>
  <dgm:cxnLst>
    <dgm:cxn modelId="{B2E8AF60-B783-434E-A58A-B2DA3F0B1DB2}" srcId="{A1B13045-116E-46A9-A143-3C7010E25784}" destId="{A53A273A-2D9D-4947-924F-95B4C6A6778A}" srcOrd="1" destOrd="0" parTransId="{7BA0D45D-9114-4A95-9ED4-9B3BE28F4AAE}" sibTransId="{FF33BF3F-4A80-4912-A1C3-FE4B4EB56EF1}"/>
    <dgm:cxn modelId="{C7E1D76A-0D39-4290-82D7-37A52BD8BD22}" type="presOf" srcId="{599AA140-91DC-434E-8BBE-497C785C049A}" destId="{0059A057-625B-48F5-9C61-039E4472DDF0}" srcOrd="0" destOrd="0" presId="urn:microsoft.com/office/officeart/2016/7/layout/VerticalHollowActionList"/>
    <dgm:cxn modelId="{549C424E-456B-4A19-8850-5F5DCAD8DF92}" srcId="{A1B13045-116E-46A9-A143-3C7010E25784}" destId="{6E8D2791-0139-4B46-8B4C-2BD19FC4394C}" srcOrd="2" destOrd="0" parTransId="{646CCCE4-3F46-4863-94C2-01F39C9CF2EF}" sibTransId="{21D61C99-DC82-474A-AB51-F65BE23B33CD}"/>
    <dgm:cxn modelId="{9281D170-00B2-4DBE-8984-B1CAEA7741A6}" type="presOf" srcId="{91A3DD28-96C0-4E28-A01A-7A9FD8FC13E4}" destId="{C54911C4-E0C3-4C83-A11D-D6B50FE8100A}" srcOrd="0" destOrd="0" presId="urn:microsoft.com/office/officeart/2016/7/layout/VerticalHollowActionList"/>
    <dgm:cxn modelId="{21BA4D53-E0A9-4685-8707-73CFC2308B3C}" type="presOf" srcId="{A1B13045-116E-46A9-A143-3C7010E25784}" destId="{0B2EC639-E949-42CD-B5DA-72AC15289A7C}" srcOrd="0" destOrd="0" presId="urn:microsoft.com/office/officeart/2016/7/layout/VerticalHollowActionList"/>
    <dgm:cxn modelId="{A895BA76-8BE5-43E9-AEB1-C3ECA29A653A}" type="presOf" srcId="{A53A273A-2D9D-4947-924F-95B4C6A6778A}" destId="{611799C9-C689-4C03-8E88-206DF2F860D6}" srcOrd="0" destOrd="0" presId="urn:microsoft.com/office/officeart/2016/7/layout/VerticalHollowActionList"/>
    <dgm:cxn modelId="{E90E2779-3E22-447B-8940-D452D2A085B7}" type="presOf" srcId="{6759E8B5-2F09-4605-B357-FAD7929B84CA}" destId="{446FB4F4-CAB3-4923-9488-D120BBC8656D}" srcOrd="0" destOrd="0" presId="urn:microsoft.com/office/officeart/2016/7/layout/VerticalHollowActionList"/>
    <dgm:cxn modelId="{C138915A-9B7E-4CE8-B3DC-C3D4990CE56B}" srcId="{6759E8B5-2F09-4605-B357-FAD7929B84CA}" destId="{599AA140-91DC-434E-8BBE-497C785C049A}" srcOrd="0" destOrd="0" parTransId="{8AFFCA64-534B-4397-BEF4-7F3B0562DAF0}" sibTransId="{7F63BC86-9689-44F7-912F-2832FA5F10B2}"/>
    <dgm:cxn modelId="{56553381-7908-4F01-BB28-C14E8C3B542C}" type="presOf" srcId="{92B6736E-0D42-487C-9539-C8BE7E09F74E}" destId="{76011A81-52CD-4A0E-8DFA-32D8F8D70C7A}" srcOrd="0" destOrd="0" presId="urn:microsoft.com/office/officeart/2016/7/layout/VerticalHollowActionList"/>
    <dgm:cxn modelId="{80169D8C-6E1A-4E59-9728-0684CCDBBE98}" srcId="{66B6F511-B1C7-4618-8C9A-2422D4379DDB}" destId="{8D85B512-CD3E-4ABC-AD64-7133AA1CE714}" srcOrd="0" destOrd="0" parTransId="{A1FAC995-07E7-4788-97BE-3663A7BBA4EA}" sibTransId="{AD4D365C-87A2-46FD-B6CF-2726C9B631A0}"/>
    <dgm:cxn modelId="{1E211A99-EEF4-4EAE-A369-F4460E590E7C}" srcId="{A1B13045-116E-46A9-A143-3C7010E25784}" destId="{66B6F511-B1C7-4618-8C9A-2422D4379DDB}" srcOrd="0" destOrd="0" parTransId="{08455776-D849-4EA6-BF83-DA0F64A852AD}" sibTransId="{266C104E-3124-41BB-85C4-B725E7456623}"/>
    <dgm:cxn modelId="{E4E9D3A9-528E-46F8-9DEA-57CDBA0B786F}" type="presOf" srcId="{8D85B512-CD3E-4ABC-AD64-7133AA1CE714}" destId="{E220AF1A-F6CA-4DF1-A313-55E1131D95B0}" srcOrd="0" destOrd="0" presId="urn:microsoft.com/office/officeart/2016/7/layout/VerticalHollowActionList"/>
    <dgm:cxn modelId="{7B0C7DAF-7339-4472-B8E7-6D9D9B4A3C67}" type="presOf" srcId="{6E8D2791-0139-4B46-8B4C-2BD19FC4394C}" destId="{CB8CCE04-915D-4322-954E-F1ACA1ABF598}" srcOrd="0" destOrd="0" presId="urn:microsoft.com/office/officeart/2016/7/layout/VerticalHollowActionList"/>
    <dgm:cxn modelId="{F723F7C4-C27B-45DD-A297-147235425A17}" srcId="{6E8D2791-0139-4B46-8B4C-2BD19FC4394C}" destId="{91A3DD28-96C0-4E28-A01A-7A9FD8FC13E4}" srcOrd="0" destOrd="0" parTransId="{7E5FDD73-077B-41DD-96DA-B15938C75E73}" sibTransId="{C6DEFA95-199B-4457-8B9C-AA3A1886C576}"/>
    <dgm:cxn modelId="{D2F69FD0-965F-4577-BF3C-F89F92A0D4F1}" srcId="{A53A273A-2D9D-4947-924F-95B4C6A6778A}" destId="{92B6736E-0D42-487C-9539-C8BE7E09F74E}" srcOrd="0" destOrd="0" parTransId="{FA3F7D68-A323-4B6A-9F1F-D0964F61BAD4}" sibTransId="{2B4EA860-EE3E-4ADD-AA76-3927966A3BAD}"/>
    <dgm:cxn modelId="{13C8F9FD-8AD9-4A90-A242-796B3774A1CE}" srcId="{A1B13045-116E-46A9-A143-3C7010E25784}" destId="{6759E8B5-2F09-4605-B357-FAD7929B84CA}" srcOrd="3" destOrd="0" parTransId="{E49F694E-ACB2-46D3-AC80-9A43867C034F}" sibTransId="{21ABAF7C-E731-4D53-90E1-99BDC1502778}"/>
    <dgm:cxn modelId="{B01CBEFE-E5D6-4A7B-A8DE-281E9B0DC632}" type="presOf" srcId="{66B6F511-B1C7-4618-8C9A-2422D4379DDB}" destId="{3AD1CEF7-3BEB-481D-A25A-3C733ADC6881}" srcOrd="0" destOrd="0" presId="urn:microsoft.com/office/officeart/2016/7/layout/VerticalHollowActionList"/>
    <dgm:cxn modelId="{76BF8D96-57F3-4E83-9AF1-B2E2071BB9FC}" type="presParOf" srcId="{0B2EC639-E949-42CD-B5DA-72AC15289A7C}" destId="{65555C45-FB35-4887-BD22-468D4B96C671}" srcOrd="0" destOrd="0" presId="urn:microsoft.com/office/officeart/2016/7/layout/VerticalHollowActionList"/>
    <dgm:cxn modelId="{E795B974-6804-409B-9D2C-3BCB65119925}" type="presParOf" srcId="{65555C45-FB35-4887-BD22-468D4B96C671}" destId="{3AD1CEF7-3BEB-481D-A25A-3C733ADC6881}" srcOrd="0" destOrd="0" presId="urn:microsoft.com/office/officeart/2016/7/layout/VerticalHollowActionList"/>
    <dgm:cxn modelId="{E687A277-239C-4026-95BD-A34876811528}" type="presParOf" srcId="{65555C45-FB35-4887-BD22-468D4B96C671}" destId="{E220AF1A-F6CA-4DF1-A313-55E1131D95B0}" srcOrd="1" destOrd="0" presId="urn:microsoft.com/office/officeart/2016/7/layout/VerticalHollowActionList"/>
    <dgm:cxn modelId="{6C0F43CE-89BF-4CD6-A11D-8FE38E7DD5DB}" type="presParOf" srcId="{0B2EC639-E949-42CD-B5DA-72AC15289A7C}" destId="{613DE1F9-EEF2-4AFD-8590-CBB9EBA35B04}" srcOrd="1" destOrd="0" presId="urn:microsoft.com/office/officeart/2016/7/layout/VerticalHollowActionList"/>
    <dgm:cxn modelId="{C7A48858-A80D-4612-A8E3-7C6640AE08CE}" type="presParOf" srcId="{0B2EC639-E949-42CD-B5DA-72AC15289A7C}" destId="{4EAFA5D9-86CB-4048-892C-4C62837290B0}" srcOrd="2" destOrd="0" presId="urn:microsoft.com/office/officeart/2016/7/layout/VerticalHollowActionList"/>
    <dgm:cxn modelId="{D00BB829-2C08-4FF9-9493-37CCA079F780}" type="presParOf" srcId="{4EAFA5D9-86CB-4048-892C-4C62837290B0}" destId="{611799C9-C689-4C03-8E88-206DF2F860D6}" srcOrd="0" destOrd="0" presId="urn:microsoft.com/office/officeart/2016/7/layout/VerticalHollowActionList"/>
    <dgm:cxn modelId="{8CB19CBB-8CEF-4B79-B70A-E732C15FB70F}" type="presParOf" srcId="{4EAFA5D9-86CB-4048-892C-4C62837290B0}" destId="{76011A81-52CD-4A0E-8DFA-32D8F8D70C7A}" srcOrd="1" destOrd="0" presId="urn:microsoft.com/office/officeart/2016/7/layout/VerticalHollowActionList"/>
    <dgm:cxn modelId="{060CBB22-55B7-4293-8667-1449C8233026}" type="presParOf" srcId="{0B2EC639-E949-42CD-B5DA-72AC15289A7C}" destId="{7251CA48-FDD7-4C3E-A96D-104B36C07D86}" srcOrd="3" destOrd="0" presId="urn:microsoft.com/office/officeart/2016/7/layout/VerticalHollowActionList"/>
    <dgm:cxn modelId="{4D43E7F1-2218-4DA0-916B-9BA00CDFCF07}" type="presParOf" srcId="{0B2EC639-E949-42CD-B5DA-72AC15289A7C}" destId="{694301AF-8F48-4DBB-B11D-7B2B3419F8F7}" srcOrd="4" destOrd="0" presId="urn:microsoft.com/office/officeart/2016/7/layout/VerticalHollowActionList"/>
    <dgm:cxn modelId="{34D1A7B0-104E-4C05-93A6-FF2799B52FD6}" type="presParOf" srcId="{694301AF-8F48-4DBB-B11D-7B2B3419F8F7}" destId="{CB8CCE04-915D-4322-954E-F1ACA1ABF598}" srcOrd="0" destOrd="0" presId="urn:microsoft.com/office/officeart/2016/7/layout/VerticalHollowActionList"/>
    <dgm:cxn modelId="{5B74A568-5395-4D41-8D42-7FAF177DDBC9}" type="presParOf" srcId="{694301AF-8F48-4DBB-B11D-7B2B3419F8F7}" destId="{C54911C4-E0C3-4C83-A11D-D6B50FE8100A}" srcOrd="1" destOrd="0" presId="urn:microsoft.com/office/officeart/2016/7/layout/VerticalHollowActionList"/>
    <dgm:cxn modelId="{F50F0DBB-D9C4-46CB-9CBD-93D39482C59F}" type="presParOf" srcId="{0B2EC639-E949-42CD-B5DA-72AC15289A7C}" destId="{6B0B641F-6A92-4FCA-9238-F66C8993E6D2}" srcOrd="5" destOrd="0" presId="urn:microsoft.com/office/officeart/2016/7/layout/VerticalHollowActionList"/>
    <dgm:cxn modelId="{ABAC8DC4-2A89-4FA5-AEA0-FF7CCEB7ED6B}" type="presParOf" srcId="{0B2EC639-E949-42CD-B5DA-72AC15289A7C}" destId="{75F4FBA9-E757-4286-8C0D-2C2E56F0AA9C}" srcOrd="6" destOrd="0" presId="urn:microsoft.com/office/officeart/2016/7/layout/VerticalHollowActionList"/>
    <dgm:cxn modelId="{B5CFAD24-BE74-4191-9B85-8EE99CC8FE47}" type="presParOf" srcId="{75F4FBA9-E757-4286-8C0D-2C2E56F0AA9C}" destId="{446FB4F4-CAB3-4923-9488-D120BBC8656D}" srcOrd="0" destOrd="0" presId="urn:microsoft.com/office/officeart/2016/7/layout/VerticalHollowActionList"/>
    <dgm:cxn modelId="{C2A6EA52-695B-4104-BC4B-67819D6C18AA}" type="presParOf" srcId="{75F4FBA9-E757-4286-8C0D-2C2E56F0AA9C}" destId="{0059A057-625B-48F5-9C61-039E4472DDF0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20AF1A-F6CA-4DF1-A313-55E1131D95B0}">
      <dsp:nvSpPr>
        <dsp:cNvPr id="0" name=""/>
        <dsp:cNvSpPr/>
      </dsp:nvSpPr>
      <dsp:spPr>
        <a:xfrm>
          <a:off x="1448008" y="2720"/>
          <a:ext cx="5792034" cy="14094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382" tIns="357988" rIns="112382" bIns="3579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structure</a:t>
          </a:r>
        </a:p>
      </dsp:txBody>
      <dsp:txXfrm>
        <a:off x="1448008" y="2720"/>
        <a:ext cx="5792034" cy="1409402"/>
      </dsp:txXfrm>
    </dsp:sp>
    <dsp:sp modelId="{3AD1CEF7-3BEB-481D-A25A-3C733ADC6881}">
      <dsp:nvSpPr>
        <dsp:cNvPr id="0" name=""/>
        <dsp:cNvSpPr/>
      </dsp:nvSpPr>
      <dsp:spPr>
        <a:xfrm>
          <a:off x="0" y="2720"/>
          <a:ext cx="1448008" cy="14094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24" tIns="139218" rIns="76624" bIns="13921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Create</a:t>
          </a:r>
        </a:p>
      </dsp:txBody>
      <dsp:txXfrm>
        <a:off x="0" y="2720"/>
        <a:ext cx="1448008" cy="1409402"/>
      </dsp:txXfrm>
    </dsp:sp>
    <dsp:sp modelId="{76011A81-52CD-4A0E-8DFA-32D8F8D70C7A}">
      <dsp:nvSpPr>
        <dsp:cNvPr id="0" name=""/>
        <dsp:cNvSpPr/>
      </dsp:nvSpPr>
      <dsp:spPr>
        <a:xfrm>
          <a:off x="1448008" y="1496687"/>
          <a:ext cx="5792034" cy="1409402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382" tIns="357988" rIns="112382" bIns="3579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organizational skills that will help students excel in your class</a:t>
          </a:r>
        </a:p>
      </dsp:txBody>
      <dsp:txXfrm>
        <a:off x="1448008" y="1496687"/>
        <a:ext cx="5792034" cy="1409402"/>
      </dsp:txXfrm>
    </dsp:sp>
    <dsp:sp modelId="{611799C9-C689-4C03-8E88-206DF2F860D6}">
      <dsp:nvSpPr>
        <dsp:cNvPr id="0" name=""/>
        <dsp:cNvSpPr/>
      </dsp:nvSpPr>
      <dsp:spPr>
        <a:xfrm>
          <a:off x="0" y="1496687"/>
          <a:ext cx="1448008" cy="14094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24" tIns="139218" rIns="76624" bIns="13921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Highlight</a:t>
          </a:r>
        </a:p>
      </dsp:txBody>
      <dsp:txXfrm>
        <a:off x="0" y="1496687"/>
        <a:ext cx="1448008" cy="1409402"/>
      </dsp:txXfrm>
    </dsp:sp>
    <dsp:sp modelId="{C54911C4-E0C3-4C83-A11D-D6B50FE8100A}">
      <dsp:nvSpPr>
        <dsp:cNvPr id="0" name=""/>
        <dsp:cNvSpPr/>
      </dsp:nvSpPr>
      <dsp:spPr>
        <a:xfrm>
          <a:off x="1448008" y="2990653"/>
          <a:ext cx="5792034" cy="1409402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382" tIns="357988" rIns="112382" bIns="3579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where to send students for support</a:t>
          </a:r>
        </a:p>
      </dsp:txBody>
      <dsp:txXfrm>
        <a:off x="1448008" y="2990653"/>
        <a:ext cx="5792034" cy="1409402"/>
      </dsp:txXfrm>
    </dsp:sp>
    <dsp:sp modelId="{CB8CCE04-915D-4322-954E-F1ACA1ABF598}">
      <dsp:nvSpPr>
        <dsp:cNvPr id="0" name=""/>
        <dsp:cNvSpPr/>
      </dsp:nvSpPr>
      <dsp:spPr>
        <a:xfrm>
          <a:off x="0" y="2990653"/>
          <a:ext cx="1448008" cy="14094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24" tIns="139218" rIns="76624" bIns="13921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Know</a:t>
          </a:r>
        </a:p>
      </dsp:txBody>
      <dsp:txXfrm>
        <a:off x="0" y="2990653"/>
        <a:ext cx="1448008" cy="1409402"/>
      </dsp:txXfrm>
    </dsp:sp>
    <dsp:sp modelId="{0059A057-625B-48F5-9C61-039E4472DDF0}">
      <dsp:nvSpPr>
        <dsp:cNvPr id="0" name=""/>
        <dsp:cNvSpPr/>
      </dsp:nvSpPr>
      <dsp:spPr>
        <a:xfrm>
          <a:off x="1448008" y="4484619"/>
          <a:ext cx="5792034" cy="140940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382" tIns="357988" rIns="112382" bIns="3579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present and attentive</a:t>
          </a:r>
        </a:p>
      </dsp:txBody>
      <dsp:txXfrm>
        <a:off x="1448008" y="4484619"/>
        <a:ext cx="5792034" cy="1409402"/>
      </dsp:txXfrm>
    </dsp:sp>
    <dsp:sp modelId="{446FB4F4-CAB3-4923-9488-D120BBC8656D}">
      <dsp:nvSpPr>
        <dsp:cNvPr id="0" name=""/>
        <dsp:cNvSpPr/>
      </dsp:nvSpPr>
      <dsp:spPr>
        <a:xfrm>
          <a:off x="0" y="4484619"/>
          <a:ext cx="1448008" cy="14094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24" tIns="139218" rIns="76624" bIns="139218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Be</a:t>
          </a:r>
        </a:p>
      </dsp:txBody>
      <dsp:txXfrm>
        <a:off x="0" y="4484619"/>
        <a:ext cx="1448008" cy="1409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7DFFA-D807-4A8E-9675-C1E4206C051E}" type="datetimeFigureOut">
              <a:rPr lang="en-US"/>
              <a:t>8/24/2020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BBF16-781F-4720-B6B8-8F7A927AB6F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26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https://forms.office.com/Pages/ResponsePage.aspx?id=408fApwrJEiDeLvPnsWsywhylTpBE_tKhSIHxPVFUEZUMjQ4VEk3M05GWVg3NlkwMzBESlVMMjNJUC4u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0BBF16-781F-4720-B6B8-8F7A927AB6F4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0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43AB4-26A0-8740-9D79-34355EFA4B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3BA41-2BB4-2549-A357-DEAA6DAA2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10A86-0271-BD40-B9C4-DF4EFD87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F14E-7B1D-7545-8666-6B5E61F23C4D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8287D-0BD4-E74B-A511-49A96F61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99331-CA60-D443-B561-1D7EE6EEB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86F-11CE-074B-8F06-DFE31A3C4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2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8B381-5699-C24D-8DEE-3220F11C8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A78618-A0F6-5943-9A69-C4EB8CD78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CD119-83BC-514C-A764-846A04226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F14E-7B1D-7545-8666-6B5E61F23C4D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7BF21-D776-294F-9C61-D15F262D5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92016-99F4-304B-B65C-47A7FB824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86F-11CE-074B-8F06-DFE31A3C4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5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930B29-4E81-0742-83F4-FFBB5DBF9A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5B72E-BD96-F74C-8196-CCB1767B2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72012-2C40-524C-BCD2-85ED82CB2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F14E-7B1D-7545-8666-6B5E61F23C4D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A31DD-D30A-E640-A4E3-0C5BD4C67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01852-7C28-CC41-9740-D8DD6E394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86F-11CE-074B-8F06-DFE31A3C4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1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53E11-6AE6-5648-AAB9-4FB08A640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8495A-0849-8346-915A-1D915B4EF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979AB-550A-D34A-9D34-0DF9D9947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F14E-7B1D-7545-8666-6B5E61F23C4D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67D5F-568B-BE47-A934-2B6D59773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D54AE-84BA-3A46-B160-990BC8965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86F-11CE-074B-8F06-DFE31A3C4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50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B4520-D37B-5F4F-9AB7-77F2D333F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CAA79-95D6-6249-9BA6-6BEE1872D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82BA1-32F2-2A45-9A68-B99295CCF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F14E-7B1D-7545-8666-6B5E61F23C4D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AD580-50D2-FD48-8C12-94D8A2B09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14733-8CFC-BE4C-B463-756492E53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86F-11CE-074B-8F06-DFE31A3C4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20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5FC9E-8DF0-BA40-900A-C6116D86B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B6A9F-0FED-DB47-9853-9306D7666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520D0E-F5FB-D646-9FD8-70EF4E06A3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4447CB-8D6E-6A4D-A8A5-765B77945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F14E-7B1D-7545-8666-6B5E61F23C4D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0253CE-38D5-2340-BA09-D035269AD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0C9561-38D5-A041-BFF8-6F2292738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86F-11CE-074B-8F06-DFE31A3C4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5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E4E28-C140-5245-BFFB-0E3783E8B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725350-59B0-F940-BFA7-E9F48D30B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B5C7FB-E1C6-F84C-AE10-6D1C1B8FF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5AA98D-6A39-F04C-8928-D44C83D3F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691DBE-72D3-DE41-B37C-35F287495C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4B04CE-A113-AF46-87E5-BC3E6BA1D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F14E-7B1D-7545-8666-6B5E61F23C4D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3984F3-8E90-C949-84C5-A98CA6311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D2111-3A2D-8C49-866A-B25F7A7C2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86F-11CE-074B-8F06-DFE31A3C4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9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EC5C7-2AC2-B842-8525-458156E40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2CAA22-04AC-3542-B27D-53DE66481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F14E-7B1D-7545-8666-6B5E61F23C4D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E0CF0F-9E7A-1446-A229-59959B9C0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879C75-E63F-0947-BA9E-B3335BFBE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86F-11CE-074B-8F06-DFE31A3C4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3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A84C25-3CF7-BB43-862B-D81E08933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F14E-7B1D-7545-8666-6B5E61F23C4D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E1BD34-65CA-A747-A091-3A79629AD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4CA2EC-05A7-D146-805D-39ADB5346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86F-11CE-074B-8F06-DFE31A3C4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5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15D04-B467-7341-A39E-9B51F302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9C6AD-7725-6942-B84B-33B46C817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840184-3819-9748-B2A4-EB02649EB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88B0B-A440-6947-BDE2-FE4C4C5A2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F14E-7B1D-7545-8666-6B5E61F23C4D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F4C89-3121-664C-8E3E-F8BCDDB78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687EE-9E61-9642-BE2A-ACCB74AAE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86F-11CE-074B-8F06-DFE31A3C4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92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10C21-76CB-894B-B67A-913CF2273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2184A3-CD9D-BF4B-95A3-F403571FFB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6B66C-441A-DE4D-B05D-3ED59ACB1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FDDC0-D961-354B-9BAB-1697809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F14E-7B1D-7545-8666-6B5E61F23C4D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13DCF-873B-EC48-8ACA-C692DCE8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4621A-FE77-A74B-9466-A8860218E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E86F-11CE-074B-8F06-DFE31A3C4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3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49E18B-E873-404A-947D-7DB0A1155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DE9E1-7734-FD4F-BC81-D84A28275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0FB4B-C2BE-0E4E-A4CC-62EAC1ED88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7F14E-7B1D-7545-8666-6B5E61F23C4D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574AB-8192-6D4E-8238-D36DD98FD5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ABB3B-E462-5149-8C91-51D71763D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8E86F-11CE-074B-8F06-DFE31A3C4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07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uc.edu/writing/" TargetMode="External"/><Relationship Id="rId3" Type="http://schemas.openxmlformats.org/officeDocument/2006/relationships/hyperlink" Target="https://sakai.luc.edu/x/p4Ddeh" TargetMode="External"/><Relationship Id="rId7" Type="http://schemas.openxmlformats.org/officeDocument/2006/relationships/hyperlink" Target="https://www.luc.edu/fsya/index.shtml" TargetMode="External"/><Relationship Id="rId2" Type="http://schemas.openxmlformats.org/officeDocument/2006/relationships/hyperlink" Target="https://sakai.luc.edu/x/QfIfa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uc.edu/tutoring/ourservices/successcoaching/" TargetMode="External"/><Relationship Id="rId5" Type="http://schemas.openxmlformats.org/officeDocument/2006/relationships/hyperlink" Target="https://www.luc.edu/tutoring/" TargetMode="External"/><Relationship Id="rId10" Type="http://schemas.openxmlformats.org/officeDocument/2006/relationships/image" Target="../media/image7.jpeg"/><Relationship Id="rId4" Type="http://schemas.openxmlformats.org/officeDocument/2006/relationships/hyperlink" Target="https://www.luc.edu/sac/" TargetMode="External"/><Relationship Id="rId9" Type="http://schemas.openxmlformats.org/officeDocument/2006/relationships/hyperlink" Target="https://www.luc.edu/media/lucedu/tutoring/pdfs/Online%20Learning%20Resource%20Guide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news.com/education/online-education/articles/2013/01/14/5-tips-to-succeed-in-an-online-course" TargetMode="External"/><Relationship Id="rId7" Type="http://schemas.openxmlformats.org/officeDocument/2006/relationships/hyperlink" Target="https://er.educause.edu/articles/2020/7/what-incoming-first-year-students-want-online-learning-to-be&#160;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ultyfocus.com/articles/philosophy-of-teaching/like-the-phoenix-finding-new-life-in-an-online-course/" TargetMode="External"/><Relationship Id="rId5" Type="http://schemas.openxmlformats.org/officeDocument/2006/relationships/hyperlink" Target="https://www.facultyfocus.com/articles/online-education/an-educational-shift-encouraging-mission-driven-online-learning/" TargetMode="External"/><Relationship Id="rId4" Type="http://schemas.openxmlformats.org/officeDocument/2006/relationships/hyperlink" Target="https://news.fsu.edu/announcements/covid-19/2020/05/15/helping-students-learn-online-advice-from-fsu-faculty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ochagirlspitstop.wordpress.com/2012/08/28/welcome-to-syllabus-week-3-ways-to-make-your-syllabi-work-for-you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60FCA6E-0894-46CD-BD49-5955A51E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31955" y="5346696"/>
            <a:ext cx="5360045" cy="1511304"/>
          </a:xfrm>
          <a:custGeom>
            <a:avLst/>
            <a:gdLst>
              <a:gd name="connsiteX0" fmla="*/ 4545473 w 5360045"/>
              <a:gd name="connsiteY0" fmla="*/ 0 h 1511304"/>
              <a:gd name="connsiteX1" fmla="*/ 5360045 w 5360045"/>
              <a:gd name="connsiteY1" fmla="*/ 0 h 1511304"/>
              <a:gd name="connsiteX2" fmla="*/ 5360045 w 5360045"/>
              <a:gd name="connsiteY2" fmla="*/ 1046730 h 1511304"/>
              <a:gd name="connsiteX3" fmla="*/ 5360045 w 5360045"/>
              <a:gd name="connsiteY3" fmla="*/ 1508760 h 1511304"/>
              <a:gd name="connsiteX4" fmla="*/ 5360045 w 5360045"/>
              <a:gd name="connsiteY4" fmla="*/ 1511304 h 1511304"/>
              <a:gd name="connsiteX5" fmla="*/ 4545474 w 5360045"/>
              <a:gd name="connsiteY5" fmla="*/ 1511304 h 1511304"/>
              <a:gd name="connsiteX6" fmla="*/ 2525897 w 5360045"/>
              <a:gd name="connsiteY6" fmla="*/ 1511304 h 1511304"/>
              <a:gd name="connsiteX7" fmla="*/ 0 w 5360045"/>
              <a:gd name="connsiteY7" fmla="*/ 1511304 h 1511304"/>
              <a:gd name="connsiteX8" fmla="*/ 697617 w 5360045"/>
              <a:gd name="connsiteY8" fmla="*/ 3 h 1511304"/>
              <a:gd name="connsiteX9" fmla="*/ 4545473 w 5360045"/>
              <a:gd name="connsiteY9" fmla="*/ 3 h 1511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60045" h="1511304">
                <a:moveTo>
                  <a:pt x="4545473" y="0"/>
                </a:moveTo>
                <a:lnTo>
                  <a:pt x="5360045" y="0"/>
                </a:lnTo>
                <a:lnTo>
                  <a:pt x="5360045" y="1046730"/>
                </a:lnTo>
                <a:lnTo>
                  <a:pt x="5360045" y="1508760"/>
                </a:lnTo>
                <a:lnTo>
                  <a:pt x="5360045" y="1511304"/>
                </a:lnTo>
                <a:lnTo>
                  <a:pt x="4545474" y="1511304"/>
                </a:lnTo>
                <a:lnTo>
                  <a:pt x="2525897" y="1511304"/>
                </a:lnTo>
                <a:lnTo>
                  <a:pt x="0" y="1511304"/>
                </a:lnTo>
                <a:lnTo>
                  <a:pt x="697617" y="3"/>
                </a:lnTo>
                <a:lnTo>
                  <a:pt x="4545473" y="3"/>
                </a:lnTo>
                <a:close/>
              </a:path>
            </a:pathLst>
          </a:custGeom>
          <a:solidFill>
            <a:srgbClr val="40404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E78C6E4B-A1F1-4B6C-97EC-BE997495D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46694"/>
            <a:ext cx="7346605" cy="1511306"/>
          </a:xfrm>
          <a:custGeom>
            <a:avLst/>
            <a:gdLst>
              <a:gd name="connsiteX0" fmla="*/ 0 w 7346605"/>
              <a:gd name="connsiteY0" fmla="*/ 0 h 1511306"/>
              <a:gd name="connsiteX1" fmla="*/ 239486 w 7346605"/>
              <a:gd name="connsiteY1" fmla="*/ 0 h 1511306"/>
              <a:gd name="connsiteX2" fmla="*/ 1209568 w 7346605"/>
              <a:gd name="connsiteY2" fmla="*/ 0 h 1511306"/>
              <a:gd name="connsiteX3" fmla="*/ 2405743 w 7346605"/>
              <a:gd name="connsiteY3" fmla="*/ 0 h 1511306"/>
              <a:gd name="connsiteX4" fmla="*/ 2405743 w 7346605"/>
              <a:gd name="connsiteY4" fmla="*/ 2544 h 1511306"/>
              <a:gd name="connsiteX5" fmla="*/ 2801131 w 7346605"/>
              <a:gd name="connsiteY5" fmla="*/ 2544 h 1511306"/>
              <a:gd name="connsiteX6" fmla="*/ 2801131 w 7346605"/>
              <a:gd name="connsiteY6" fmla="*/ 0 h 1511306"/>
              <a:gd name="connsiteX7" fmla="*/ 7346605 w 7346605"/>
              <a:gd name="connsiteY7" fmla="*/ 0 h 1511306"/>
              <a:gd name="connsiteX8" fmla="*/ 6648988 w 7346605"/>
              <a:gd name="connsiteY8" fmla="*/ 1511301 h 1511306"/>
              <a:gd name="connsiteX9" fmla="*/ 2801132 w 7346605"/>
              <a:gd name="connsiteY9" fmla="*/ 1511301 h 1511306"/>
              <a:gd name="connsiteX10" fmla="*/ 2801132 w 7346605"/>
              <a:gd name="connsiteY10" fmla="*/ 1511304 h 1511306"/>
              <a:gd name="connsiteX11" fmla="*/ 2405743 w 7346605"/>
              <a:gd name="connsiteY11" fmla="*/ 1511304 h 1511306"/>
              <a:gd name="connsiteX12" fmla="*/ 2405743 w 7346605"/>
              <a:gd name="connsiteY12" fmla="*/ 1511306 h 1511306"/>
              <a:gd name="connsiteX13" fmla="*/ 1333411 w 7346605"/>
              <a:gd name="connsiteY13" fmla="*/ 1511306 h 1511306"/>
              <a:gd name="connsiteX14" fmla="*/ 1219208 w 7346605"/>
              <a:gd name="connsiteY14" fmla="*/ 1511306 h 1511306"/>
              <a:gd name="connsiteX15" fmla="*/ 1209568 w 7346605"/>
              <a:gd name="connsiteY15" fmla="*/ 1511306 h 1511306"/>
              <a:gd name="connsiteX16" fmla="*/ 239486 w 7346605"/>
              <a:gd name="connsiteY16" fmla="*/ 1511306 h 1511306"/>
              <a:gd name="connsiteX17" fmla="*/ 0 w 7346605"/>
              <a:gd name="connsiteY17" fmla="*/ 1511306 h 15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6605" h="1511306">
                <a:moveTo>
                  <a:pt x="0" y="0"/>
                </a:moveTo>
                <a:lnTo>
                  <a:pt x="239486" y="0"/>
                </a:lnTo>
                <a:lnTo>
                  <a:pt x="1209568" y="0"/>
                </a:lnTo>
                <a:lnTo>
                  <a:pt x="2405743" y="0"/>
                </a:lnTo>
                <a:lnTo>
                  <a:pt x="2405743" y="2544"/>
                </a:lnTo>
                <a:lnTo>
                  <a:pt x="2801131" y="2544"/>
                </a:lnTo>
                <a:lnTo>
                  <a:pt x="2801131" y="0"/>
                </a:lnTo>
                <a:lnTo>
                  <a:pt x="7346605" y="0"/>
                </a:lnTo>
                <a:lnTo>
                  <a:pt x="6648988" y="1511301"/>
                </a:lnTo>
                <a:lnTo>
                  <a:pt x="2801132" y="1511301"/>
                </a:lnTo>
                <a:lnTo>
                  <a:pt x="2801132" y="1511304"/>
                </a:lnTo>
                <a:lnTo>
                  <a:pt x="2405743" y="1511304"/>
                </a:lnTo>
                <a:lnTo>
                  <a:pt x="2405743" y="1511306"/>
                </a:lnTo>
                <a:lnTo>
                  <a:pt x="1333411" y="1511306"/>
                </a:lnTo>
                <a:lnTo>
                  <a:pt x="1219208" y="1511306"/>
                </a:lnTo>
                <a:lnTo>
                  <a:pt x="1209568" y="1511306"/>
                </a:lnTo>
                <a:lnTo>
                  <a:pt x="239486" y="1511306"/>
                </a:lnTo>
                <a:lnTo>
                  <a:pt x="0" y="1511306"/>
                </a:lnTo>
                <a:close/>
              </a:path>
            </a:pathLst>
          </a:cu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A25EC1-01C0-6C44-87CA-9562DCC916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5439" y="604158"/>
            <a:ext cx="5802656" cy="10963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400" dirty="0">
                <a:solidFill>
                  <a:srgbClr val="303030"/>
                </a:solidFill>
              </a:rPr>
              <a:t>Helping Students Excel </a:t>
            </a:r>
            <a:br>
              <a:rPr lang="en-US" sz="3400" dirty="0">
                <a:solidFill>
                  <a:srgbClr val="303030"/>
                </a:solidFill>
              </a:rPr>
            </a:br>
            <a:r>
              <a:rPr lang="en-US" sz="3400" dirty="0">
                <a:solidFill>
                  <a:srgbClr val="303030"/>
                </a:solidFill>
              </a:rPr>
              <a:t>as Online Learners</a:t>
            </a:r>
          </a:p>
        </p:txBody>
      </p:sp>
      <p:pic>
        <p:nvPicPr>
          <p:cNvPr id="4" name="Picture 4" descr="A picture containing food&#10;&#10;Description generated with very high confidence">
            <a:extLst>
              <a:ext uri="{FF2B5EF4-FFF2-40B4-BE49-F238E27FC236}">
                <a16:creationId xmlns:a16="http://schemas.microsoft.com/office/drawing/2014/main" id="{66F26030-1F74-43F6-8517-CB0B55199A2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9" r="1" b="890"/>
          <a:stretch/>
        </p:blipFill>
        <p:spPr>
          <a:xfrm>
            <a:off x="841248" y="604158"/>
            <a:ext cx="6049941" cy="435011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FEF192F1-3E6E-764C-B4C4-AD3BD09C1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85152" y="4061967"/>
            <a:ext cx="4426748" cy="43843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2000" dirty="0"/>
              <a:t>Faculty Center for Ignatian Pedagogy</a:t>
            </a:r>
          </a:p>
          <a:p>
            <a:pPr algn="l"/>
            <a:r>
              <a:rPr lang="en-US" sz="2000" dirty="0"/>
              <a:t>Jessica Mansbach, PhD</a:t>
            </a:r>
          </a:p>
          <a:p>
            <a:pPr algn="l"/>
            <a:r>
              <a:rPr lang="en-US" sz="2000" dirty="0"/>
              <a:t>jmansbach@luc.edu</a:t>
            </a:r>
          </a:p>
        </p:txBody>
      </p:sp>
    </p:spTree>
    <p:extLst>
      <p:ext uri="{BB962C8B-B14F-4D97-AF65-F5344CB8AC3E}">
        <p14:creationId xmlns:p14="http://schemas.microsoft.com/office/powerpoint/2010/main" val="3182505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574B6-DDE0-4A26-8E29-D7FE6D1DA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sz="4100"/>
              <a:t>Know Where to Send Students for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67B02-EF95-4C12-B157-33234ECD5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sz="1900" i="0" u="none" strike="noStrike" dirty="0">
                <a:effectLst/>
                <a:latin typeface="myFirstFont"/>
                <a:hlinkClick r:id="rId2"/>
              </a:rPr>
              <a:t>Fall 2020  Preparing for Success at Loyola University Chicago</a:t>
            </a:r>
            <a:r>
              <a:rPr lang="en-US" sz="1900" i="0" u="none" strike="noStrike" dirty="0">
                <a:effectLst/>
                <a:latin typeface="myFirstFont"/>
              </a:rPr>
              <a:t>:</a:t>
            </a:r>
            <a:endParaRPr lang="en-US" dirty="0"/>
          </a:p>
          <a:p>
            <a:pPr marL="0" indent="0">
              <a:buNone/>
            </a:pPr>
            <a:r>
              <a:rPr lang="en-US" sz="1900" i="0" u="none" strike="noStrike" dirty="0">
                <a:effectLst/>
                <a:latin typeface="myFirstFont"/>
              </a:rPr>
              <a:t>Sakai Site</a:t>
            </a:r>
            <a:endParaRPr lang="en-US" dirty="0"/>
          </a:p>
          <a:p>
            <a:pPr marL="0" indent="0">
              <a:buNone/>
            </a:pPr>
            <a:endParaRPr lang="en-US" sz="1900" i="0" u="none" strike="noStrike" dirty="0">
              <a:effectLst/>
              <a:latin typeface="myFirstFont"/>
            </a:endParaRPr>
          </a:p>
          <a:p>
            <a:pPr marL="0" indent="0">
              <a:buNone/>
            </a:pPr>
            <a:r>
              <a:rPr lang="en-US" sz="1900" i="0" u="none" strike="noStrike" dirty="0">
                <a:effectLst/>
                <a:latin typeface="myFirstFont"/>
                <a:hlinkClick r:id="rId3"/>
              </a:rPr>
              <a:t>Rambler Resources for Academic Success</a:t>
            </a:r>
            <a:r>
              <a:rPr lang="en-US" sz="1900" i="0" u="none" strike="noStrike" dirty="0">
                <a:effectLst/>
                <a:latin typeface="myFirstFont"/>
              </a:rPr>
              <a:t>: Sakai site</a:t>
            </a:r>
          </a:p>
          <a:p>
            <a:pPr marL="0" indent="0">
              <a:buNone/>
            </a:pPr>
            <a:endParaRPr lang="en-US" sz="1900" dirty="0">
              <a:latin typeface="myFirstFont"/>
            </a:endParaRPr>
          </a:p>
          <a:p>
            <a:pPr marL="0" indent="0">
              <a:buNone/>
            </a:pPr>
            <a:r>
              <a:rPr lang="en-US" sz="1900" dirty="0">
                <a:cs typeface="Calibri"/>
              </a:rPr>
              <a:t>Student support services</a:t>
            </a:r>
          </a:p>
          <a:p>
            <a:pPr marL="342900" indent="-342900"/>
            <a:r>
              <a:rPr lang="en-US" sz="1900" dirty="0">
                <a:cs typeface="Calibri"/>
                <a:hlinkClick r:id="rId4"/>
              </a:rPr>
              <a:t>Student Accessibility Center</a:t>
            </a:r>
            <a:r>
              <a:rPr lang="en-US" sz="1900" dirty="0">
                <a:cs typeface="Calibri"/>
              </a:rPr>
              <a:t> </a:t>
            </a:r>
            <a:endParaRPr lang="en-US" sz="1900" dirty="0">
              <a:ea typeface="+mn-lt"/>
              <a:cs typeface="+mn-lt"/>
            </a:endParaRPr>
          </a:p>
          <a:p>
            <a:pPr marL="342900" indent="-342900"/>
            <a:r>
              <a:rPr lang="en-US" sz="1900" dirty="0">
                <a:cs typeface="Calibri"/>
                <a:hlinkClick r:id="rId5"/>
              </a:rPr>
              <a:t>Tutoring Center</a:t>
            </a:r>
            <a:endParaRPr lang="en-US" sz="1900" dirty="0">
              <a:cs typeface="Calibri"/>
            </a:endParaRPr>
          </a:p>
          <a:p>
            <a:pPr marL="342900" indent="-342900"/>
            <a:r>
              <a:rPr lang="en-US" sz="1900" dirty="0">
                <a:cs typeface="Calibri"/>
                <a:hlinkClick r:id="rId6"/>
              </a:rPr>
              <a:t>Success Coaching</a:t>
            </a:r>
            <a:endParaRPr lang="en-US" sz="1900" dirty="0">
              <a:cs typeface="Calibri"/>
            </a:endParaRPr>
          </a:p>
          <a:p>
            <a:pPr marL="342900" indent="-342900"/>
            <a:r>
              <a:rPr lang="en-US" sz="1900" dirty="0">
                <a:cs typeface="Calibri"/>
                <a:hlinkClick r:id="rId7"/>
              </a:rPr>
              <a:t>First and Second Year Advising</a:t>
            </a:r>
            <a:r>
              <a:rPr lang="en-US" sz="1900" dirty="0">
                <a:cs typeface="Calibri"/>
              </a:rPr>
              <a:t> </a:t>
            </a:r>
          </a:p>
          <a:p>
            <a:pPr marL="342900" indent="-342900"/>
            <a:r>
              <a:rPr lang="en-US" sz="1900" dirty="0">
                <a:cs typeface="Calibri"/>
                <a:hlinkClick r:id="rId8"/>
              </a:rPr>
              <a:t>Writing Center</a:t>
            </a:r>
            <a:endParaRPr lang="en-US" sz="1900" dirty="0">
              <a:cs typeface="Calibri"/>
            </a:endParaRPr>
          </a:p>
          <a:p>
            <a:pPr marL="342900" indent="-342900"/>
            <a:r>
              <a:rPr lang="en-US" sz="1900" dirty="0">
                <a:cs typeface="Calibri"/>
                <a:hlinkClick r:id="rId9"/>
              </a:rPr>
              <a:t>Resource Guide for Online Learning</a:t>
            </a:r>
            <a:endParaRPr lang="en-US" sz="1900" dirty="0">
              <a:cs typeface="Calibri"/>
            </a:endParaRPr>
          </a:p>
          <a:p>
            <a:pPr marL="0" indent="0">
              <a:buNone/>
            </a:pPr>
            <a:endParaRPr lang="en-US" sz="19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EF0264-2B9F-4A83-A548-D39F8A1A0264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r="54881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E9B0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729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3438C5-941E-42A4-9960-B60E77554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other ideas do people have about where to send students for support?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77B758-339B-4787-A0B6-D0A4D2DEB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Chat</a:t>
            </a:r>
          </a:p>
        </p:txBody>
      </p:sp>
    </p:spTree>
    <p:extLst>
      <p:ext uri="{BB962C8B-B14F-4D97-AF65-F5344CB8AC3E}">
        <p14:creationId xmlns:p14="http://schemas.microsoft.com/office/powerpoint/2010/main" val="236837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19B5BD-24EF-4E29-BC9E-40B542E55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Be Present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Chat">
            <a:extLst>
              <a:ext uri="{FF2B5EF4-FFF2-40B4-BE49-F238E27FC236}">
                <a16:creationId xmlns:a16="http://schemas.microsoft.com/office/drawing/2014/main" id="{87E8DFBA-B2B5-4256-8C09-6BC9588C8B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9069A-4CF4-4801-9EF8-1AC205A01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Remind students about your availability</a:t>
            </a:r>
          </a:p>
          <a:p>
            <a:r>
              <a:rPr lang="en-US" sz="2000" dirty="0">
                <a:solidFill>
                  <a:srgbClr val="000000"/>
                </a:solidFill>
              </a:rPr>
              <a:t>Make sure students know the best way to reach you</a:t>
            </a:r>
          </a:p>
          <a:p>
            <a:r>
              <a:rPr lang="en-US" sz="2000" dirty="0">
                <a:solidFill>
                  <a:srgbClr val="000000"/>
                </a:solidFill>
              </a:rPr>
              <a:t>Advise students to use the FAQ forum to ask questions</a:t>
            </a:r>
          </a:p>
          <a:p>
            <a:r>
              <a:rPr lang="en-US" sz="2000" dirty="0">
                <a:solidFill>
                  <a:srgbClr val="000000"/>
                </a:solidFill>
              </a:rPr>
              <a:t>Create a communication plan that you share with your students</a:t>
            </a:r>
          </a:p>
        </p:txBody>
      </p:sp>
    </p:spTree>
    <p:extLst>
      <p:ext uri="{BB962C8B-B14F-4D97-AF65-F5344CB8AC3E}">
        <p14:creationId xmlns:p14="http://schemas.microsoft.com/office/powerpoint/2010/main" val="383278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A3B61A2-0F21-47A9-9951-BBCE4F174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other ideas do people have about how to be present?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85D70C-BC76-435B-9242-5B282844D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Chat</a:t>
            </a:r>
          </a:p>
        </p:txBody>
      </p:sp>
    </p:spTree>
    <p:extLst>
      <p:ext uri="{BB962C8B-B14F-4D97-AF65-F5344CB8AC3E}">
        <p14:creationId xmlns:p14="http://schemas.microsoft.com/office/powerpoint/2010/main" val="3589182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564822-EC59-4073-AF72-150D227BB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References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88E1A-2DF9-40A8-8790-E66FAFB7A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u="sng" dirty="0">
                <a:solidFill>
                  <a:srgbClr val="000000"/>
                </a:solidFill>
                <a:hlinkClick r:id="rId3"/>
              </a:rPr>
              <a:t>5 Tips to Succeed in an Online Course</a:t>
            </a:r>
            <a:endParaRPr lang="en-US" sz="2400" u="sng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endParaRPr lang="en-US" sz="2400" u="sng" dirty="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400" u="sng" dirty="0">
                <a:solidFill>
                  <a:srgbClr val="000000"/>
                </a:solidFill>
                <a:hlinkClick r:id="rId4"/>
              </a:rPr>
              <a:t>Helping Students Learn online: Advice from Faculty</a:t>
            </a:r>
            <a:r>
              <a:rPr lang="en-US" sz="2400" dirty="0">
                <a:solidFill>
                  <a:srgbClr val="000000"/>
                </a:solidFill>
              </a:rPr>
              <a:t> 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ea typeface="+mn-lt"/>
              <a:cs typeface="+mn-lt"/>
              <a:hlinkClick r:id="rId5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linkClick r:id="rId6"/>
              </a:rPr>
              <a:t>Like the Phoenix: Finding New Life in an Online Course</a:t>
            </a:r>
            <a:endParaRPr lang="en-US" sz="2400" dirty="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 fontAlgn="base"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marL="0" indent="0" fontAlgn="base">
              <a:buNone/>
            </a:pPr>
            <a:r>
              <a:rPr lang="en-US" sz="2400" u="sng" dirty="0">
                <a:solidFill>
                  <a:srgbClr val="000000"/>
                </a:solidFill>
                <a:hlinkClick r:id="rId7"/>
              </a:rPr>
              <a:t>What Incoming First Year Students Want Online Learning To Be</a:t>
            </a:r>
            <a:r>
              <a:rPr lang="en-US" sz="2400" u="sng" dirty="0">
                <a:solidFill>
                  <a:srgbClr val="000000"/>
                </a:solidFill>
              </a:rPr>
              <a:t> </a:t>
            </a:r>
            <a:endParaRPr lang="en-US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400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0868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19B9D-53A4-4F46-AA5B-96F9B9331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dirty="0">
                <a:cs typeface="Calibri Light"/>
              </a:rPr>
              <a:t>Plan for Session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2D386-F0AA-419F-ABCD-4ACBF9E10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dirty="0"/>
              <a:t>Develop awareness of common student perceptions of online learning by taking a poll</a:t>
            </a:r>
          </a:p>
          <a:p>
            <a:r>
              <a:rPr lang="en-US" sz="2000" dirty="0"/>
              <a:t>Recognize strategies you can use to support student learning online </a:t>
            </a:r>
          </a:p>
          <a:p>
            <a:r>
              <a:rPr lang="en-US" sz="2000" dirty="0"/>
              <a:t>Engage in collegial discussion via the chat about how you can support students as they learn online</a:t>
            </a:r>
          </a:p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pPr lvl="1">
              <a:spcBef>
                <a:spcPts val="0"/>
              </a:spcBef>
            </a:pPr>
            <a:endParaRPr lang="en-US" sz="2000" dirty="0">
              <a:cs typeface="Calibri"/>
            </a:endParaRPr>
          </a:p>
          <a:p>
            <a:pPr lvl="1"/>
            <a:endParaRPr lang="en-US" sz="2000" dirty="0">
              <a:cs typeface="Calibri"/>
            </a:endParaRPr>
          </a:p>
          <a:p>
            <a:endParaRPr lang="en-US" sz="2000" dirty="0">
              <a:cs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6371F7-105E-478B-8968-FADCAB4713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89" r="39929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CA5F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01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16C0D-278F-4CAF-8645-9D7870D98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334" y="1121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Participate in the poll!</a:t>
            </a:r>
            <a:r>
              <a:rPr lang="en-US" dirty="0">
                <a:solidFill>
                  <a:srgbClr val="FFFFFF"/>
                </a:solidFill>
                <a:cs typeface="Calibri Light"/>
              </a:rPr>
              <a:t> perceptions of online learning: </a:t>
            </a:r>
            <a:br>
              <a:rPr lang="en-US" dirty="0">
                <a:solidFill>
                  <a:srgbClr val="FFFFFF"/>
                </a:solidFill>
                <a:cs typeface="Calibri Light"/>
              </a:rPr>
            </a:br>
            <a:r>
              <a:rPr lang="en-US" dirty="0">
                <a:solidFill>
                  <a:srgbClr val="FFFFFF"/>
                </a:solidFill>
                <a:cs typeface="Calibri Light"/>
              </a:rPr>
              <a:t>POLL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21A5D-5A4E-4273-8031-55E6E1DE4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2705" y="231911"/>
            <a:ext cx="8358603" cy="637637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1371600" lvl="3" indent="0">
              <a:buNone/>
            </a:pPr>
            <a:r>
              <a:rPr lang="en-US" sz="2400" dirty="0">
                <a:ea typeface="+mn-lt"/>
                <a:cs typeface="+mn-lt"/>
              </a:rPr>
              <a:t>Do you agree or disagree with these common assertions from students: </a:t>
            </a:r>
          </a:p>
          <a:p>
            <a:pPr marL="1371600" lvl="3" indent="0">
              <a:buNone/>
            </a:pPr>
            <a:endParaRPr lang="en-US" sz="2400" dirty="0">
              <a:ea typeface="+mn-lt"/>
              <a:cs typeface="+mn-lt"/>
            </a:endParaRPr>
          </a:p>
          <a:p>
            <a:pPr lvl="3"/>
            <a:r>
              <a:rPr lang="en-US" sz="2400" dirty="0">
                <a:ea typeface="+mn-lt"/>
                <a:cs typeface="+mn-lt"/>
              </a:rPr>
              <a:t>An online course will be easier than the same one in person</a:t>
            </a:r>
            <a:endParaRPr lang="en-US" sz="2400" dirty="0">
              <a:cs typeface="Calibri"/>
            </a:endParaRPr>
          </a:p>
          <a:p>
            <a:pPr lvl="4"/>
            <a:endParaRPr lang="en-US" sz="2400" dirty="0">
              <a:ea typeface="+mn-lt"/>
              <a:cs typeface="+mn-lt"/>
            </a:endParaRPr>
          </a:p>
          <a:p>
            <a:pPr lvl="3"/>
            <a:r>
              <a:rPr lang="en-US" sz="2400" dirty="0">
                <a:ea typeface="+mn-lt"/>
                <a:cs typeface="+mn-lt"/>
              </a:rPr>
              <a:t>I can do work at my own pace for an online class.</a:t>
            </a:r>
          </a:p>
          <a:p>
            <a:pPr marL="1828800" lvl="4" indent="0">
              <a:buNone/>
            </a:pPr>
            <a:endParaRPr lang="en-US" sz="2400" dirty="0">
              <a:ea typeface="+mn-lt"/>
              <a:cs typeface="+mn-lt"/>
            </a:endParaRPr>
          </a:p>
          <a:p>
            <a:pPr lvl="3"/>
            <a:r>
              <a:rPr lang="en-US" sz="2400" dirty="0">
                <a:ea typeface="+mn-lt"/>
                <a:cs typeface="+mn-lt"/>
              </a:rPr>
              <a:t>I should be able to log in once a week to complete all class assignments.</a:t>
            </a:r>
          </a:p>
          <a:p>
            <a:pPr lvl="4"/>
            <a:endParaRPr lang="en-US" sz="2400" dirty="0">
              <a:ea typeface="+mn-lt"/>
              <a:cs typeface="+mn-lt"/>
            </a:endParaRPr>
          </a:p>
          <a:p>
            <a:pPr lvl="3"/>
            <a:r>
              <a:rPr lang="en-US" sz="2400" dirty="0">
                <a:ea typeface="+mn-lt"/>
                <a:cs typeface="+mn-lt"/>
              </a:rPr>
              <a:t>I won’t have as much interaction with my classmates as in-person classes.</a:t>
            </a:r>
          </a:p>
          <a:p>
            <a:pPr lvl="4"/>
            <a:endParaRPr lang="en-US" sz="2400" dirty="0">
              <a:ea typeface="+mn-lt"/>
              <a:cs typeface="+mn-lt"/>
            </a:endParaRPr>
          </a:p>
          <a:p>
            <a:pPr lvl="3"/>
            <a:r>
              <a:rPr lang="en-US" sz="2400" dirty="0">
                <a:ea typeface="+mn-lt"/>
                <a:cs typeface="+mn-lt"/>
              </a:rPr>
              <a:t>I can work on my class from anywhere and with any device.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C837314-FCBF-4B58-8CAA-09EE8C6D577F}"/>
              </a:ext>
            </a:extLst>
          </p:cNvPr>
          <p:cNvSpPr/>
          <p:nvPr/>
        </p:nvSpPr>
        <p:spPr>
          <a:xfrm>
            <a:off x="134787" y="4433398"/>
            <a:ext cx="3890273" cy="229462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5594AA-A71D-456E-A965-CEE2280D003A}"/>
              </a:ext>
            </a:extLst>
          </p:cNvPr>
          <p:cNvSpPr txBox="1"/>
          <p:nvPr/>
        </p:nvSpPr>
        <p:spPr>
          <a:xfrm>
            <a:off x="262627" y="4563374"/>
            <a:ext cx="3634594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/>
              <a:t>TIP:</a:t>
            </a:r>
          </a:p>
          <a:p>
            <a:pPr algn="ctr"/>
            <a:r>
              <a:rPr lang="en-US" sz="2000" b="1"/>
              <a:t>If you don't see the poll pop up:</a:t>
            </a:r>
            <a:endParaRPr lang="en-US" sz="2000" b="1">
              <a:cs typeface="Calibri"/>
            </a:endParaRPr>
          </a:p>
          <a:p>
            <a:pPr algn="ctr"/>
            <a:r>
              <a:rPr lang="en-US" sz="2000" b="1"/>
              <a:t>Hover at the bottom of your screen and Click "Poll" to complete the poll.</a:t>
            </a:r>
            <a:endParaRPr lang="en-US" sz="2000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57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02DD8-24C9-44CA-AA67-90FCA0FE2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6"/>
            <a:ext cx="6586491" cy="1676603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accent1"/>
                </a:solidFill>
              </a:rPr>
              <a:t>And the results are in…..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A979B-7683-4186-BFCF-F3E51B7F6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sz="2400"/>
              <a:t>What surprised you about the results?</a:t>
            </a:r>
            <a:endParaRPr lang="en-US" sz="2400" dirty="0"/>
          </a:p>
          <a:p>
            <a:r>
              <a:rPr lang="en-US" sz="2400"/>
              <a:t>What can you learn from the results?</a:t>
            </a:r>
            <a:endParaRPr lang="en-US" sz="2400" dirty="0"/>
          </a:p>
          <a:p>
            <a:r>
              <a:rPr lang="en-US" sz="2400"/>
              <a:t>How do the results jive with your experiences teaching and interacting with students online? </a:t>
            </a:r>
            <a:endParaRPr lang="en-US" sz="2400" dirty="0"/>
          </a:p>
          <a:p>
            <a:endParaRPr lang="en-US" sz="24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1A0382-0330-41FF-A3E7-D31B748380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344" r="7086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534154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3657600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6B5AFC-1A7D-4BF8-BCD6-47374A1A3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163448" cy="5256371"/>
          </a:xfrm>
        </p:spPr>
        <p:txBody>
          <a:bodyPr>
            <a:normAutofit/>
          </a:bodyPr>
          <a:lstStyle/>
          <a:p>
            <a:r>
              <a:rPr lang="en-US" sz="3100"/>
              <a:t>Recommendations for How to Support Student Learning Online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CA2DB61-6283-4FEB-8A9E-629304C502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700356"/>
              </p:ext>
            </p:extLst>
          </p:nvPr>
        </p:nvGraphicFramePr>
        <p:xfrm>
          <a:off x="4515633" y="303591"/>
          <a:ext cx="7240043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6225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6D578-E5BF-46F2-BDB4-24B2321E9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dirty="0"/>
              <a:t>Create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C5FF7-AE64-4F59-98D6-643C2644D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sz="2000" dirty="0"/>
              <a:t>Be consistent (initial discussion forum posts are always due on Thurs at 9amCST)</a:t>
            </a:r>
          </a:p>
          <a:p>
            <a:r>
              <a:rPr lang="en-US" sz="2000" dirty="0"/>
              <a:t>Make the course easy for students to navigate by chunking content, using consistent labeling conventions for documents, making the content accessible</a:t>
            </a:r>
          </a:p>
          <a:p>
            <a:r>
              <a:rPr lang="en-US" sz="2000" dirty="0"/>
              <a:t>Spend time on your syllabus and include due dates, clear assignment descriptions, a list of what materials students will need  </a:t>
            </a:r>
          </a:p>
          <a:p>
            <a:endParaRPr lang="en-US" sz="2000" dirty="0"/>
          </a:p>
        </p:txBody>
      </p:sp>
      <p:pic>
        <p:nvPicPr>
          <p:cNvPr id="5" name="Picture 4" descr="Rolls of blueprints">
            <a:extLst>
              <a:ext uri="{FF2B5EF4-FFF2-40B4-BE49-F238E27FC236}">
                <a16:creationId xmlns:a16="http://schemas.microsoft.com/office/drawing/2014/main" id="{59A9BE44-D9C9-4673-A3D7-7A62F8AFED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882" r="-1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77AD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248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FCF429-D390-4C75-8E0A-00A2C98C6F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sz="4700">
                <a:solidFill>
                  <a:srgbClr val="FFFFFF"/>
                </a:solidFill>
              </a:rPr>
              <a:t>What other ideas do people have for how to create structure?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A426C9-C280-47CC-B803-D3D89A9FC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Chat</a:t>
            </a:r>
          </a:p>
        </p:txBody>
      </p:sp>
    </p:spTree>
    <p:extLst>
      <p:ext uri="{BB962C8B-B14F-4D97-AF65-F5344CB8AC3E}">
        <p14:creationId xmlns:p14="http://schemas.microsoft.com/office/powerpoint/2010/main" val="3207276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2C03E-2AD1-4D43-83F8-B9E39AC6D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2" y="629268"/>
            <a:ext cx="7970520" cy="1286160"/>
          </a:xfrm>
        </p:spPr>
        <p:txBody>
          <a:bodyPr anchor="b">
            <a:normAutofit/>
          </a:bodyPr>
          <a:lstStyle/>
          <a:p>
            <a:r>
              <a:rPr lang="en-US" sz="3700" dirty="0"/>
              <a:t>Recommendations to Students on How to Be Organized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0EB3A-81E2-47F2-A8A7-9991EACAF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1401" y="2438400"/>
            <a:ext cx="7970520" cy="378541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Plan to spend same amount of time and effort as they do on their in-person courses</a:t>
            </a:r>
          </a:p>
          <a:p>
            <a:r>
              <a:rPr lang="en-US" dirty="0"/>
              <a:t>Review that syllabus and follow the class schedule closely</a:t>
            </a:r>
          </a:p>
          <a:p>
            <a:r>
              <a:rPr lang="en-US" dirty="0"/>
              <a:t>Create a schedule to manage the work </a:t>
            </a:r>
          </a:p>
          <a:p>
            <a:r>
              <a:rPr lang="en-US" dirty="0"/>
              <a:t>Stay connected to coursework throughout the week</a:t>
            </a:r>
          </a:p>
          <a:p>
            <a:r>
              <a:rPr lang="en-US" dirty="0"/>
              <a:t>Identify a set space and time for doing coursework </a:t>
            </a:r>
          </a:p>
          <a:p>
            <a:r>
              <a:rPr lang="en-US" dirty="0"/>
              <a:t>Find a buddy in the class who can fill you in if you miss something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endParaRPr lang="en-US" sz="2000" dirty="0"/>
          </a:p>
        </p:txBody>
      </p:sp>
      <p:pic>
        <p:nvPicPr>
          <p:cNvPr id="5" name="Picture 4" descr="A picture containing food&#10;&#10;Description automatically generated">
            <a:extLst>
              <a:ext uri="{FF2B5EF4-FFF2-40B4-BE49-F238E27FC236}">
                <a16:creationId xmlns:a16="http://schemas.microsoft.com/office/drawing/2014/main" id="{0353C826-885F-4A90-A209-B27F971B5E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3804" r="18225" b="-1"/>
          <a:stretch/>
        </p:blipFill>
        <p:spPr>
          <a:xfrm>
            <a:off x="21" y="9"/>
            <a:ext cx="2884350" cy="4267185"/>
          </a:xfrm>
          <a:prstGeom prst="rect">
            <a:avLst/>
          </a:prstGeom>
          <a:effectLst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3EDF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0165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184D6E-A7C2-4F94-827E-0449DA716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other ideas do you have for how students can get organized?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93F57-67E8-4685-8046-FF9D61185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Chat</a:t>
            </a:r>
          </a:p>
        </p:txBody>
      </p:sp>
    </p:spTree>
    <p:extLst>
      <p:ext uri="{BB962C8B-B14F-4D97-AF65-F5344CB8AC3E}">
        <p14:creationId xmlns:p14="http://schemas.microsoft.com/office/powerpoint/2010/main" val="2226462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e81b1abb-2002-435a-a018-5721bb4a0dbc">
      <UserInfo>
        <DisplayName>Mansbach, Jessica</DisplayName>
        <AccountId>17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157E8C6B576841973416B1FAB2F069" ma:contentTypeVersion="12" ma:contentTypeDescription="Create a new document." ma:contentTypeScope="" ma:versionID="e1a25a1dd7bbb2fcc27b8178b24534b4">
  <xsd:schema xmlns:xsd="http://www.w3.org/2001/XMLSchema" xmlns:xs="http://www.w3.org/2001/XMLSchema" xmlns:p="http://schemas.microsoft.com/office/2006/metadata/properties" xmlns:ns2="ed468a1d-be4c-4419-bcf5-210cc53d3a6d" xmlns:ns3="e81b1abb-2002-435a-a018-5721bb4a0dbc" targetNamespace="http://schemas.microsoft.com/office/2006/metadata/properties" ma:root="true" ma:fieldsID="44d9c329184ca9b5980eb424e0bafcf7" ns2:_="" ns3:_="">
    <xsd:import namespace="ed468a1d-be4c-4419-bcf5-210cc53d3a6d"/>
    <xsd:import namespace="e81b1abb-2002-435a-a018-5721bb4a0d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468a1d-be4c-4419-bcf5-210cc53d3a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1b1abb-2002-435a-a018-5721bb4a0db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8E1D0E-EB27-4196-80B3-E398629702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DDDE22-F303-4C03-AFC3-B11541358BD0}">
  <ds:schemaRefs>
    <ds:schemaRef ds:uri="http://schemas.microsoft.com/office/2006/metadata/properties"/>
    <ds:schemaRef ds:uri="http://schemas.microsoft.com/office/infopath/2007/PartnerControls"/>
    <ds:schemaRef ds:uri="e81b1abb-2002-435a-a018-5721bb4a0dbc"/>
  </ds:schemaRefs>
</ds:datastoreItem>
</file>

<file path=customXml/itemProps3.xml><?xml version="1.0" encoding="utf-8"?>
<ds:datastoreItem xmlns:ds="http://schemas.openxmlformats.org/officeDocument/2006/customXml" ds:itemID="{6FA4C066-96D9-4806-8260-CA09711416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468a1d-be4c-4419-bcf5-210cc53d3a6d"/>
    <ds:schemaRef ds:uri="e81b1abb-2002-435a-a018-5721bb4a0d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585</Words>
  <Application>Microsoft Office PowerPoint</Application>
  <PresentationFormat>Widescreen</PresentationFormat>
  <Paragraphs>87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myFirstFont</vt:lpstr>
      <vt:lpstr>Office Theme</vt:lpstr>
      <vt:lpstr>Helping Students Excel  as Online Learners</vt:lpstr>
      <vt:lpstr>Plan for Session</vt:lpstr>
      <vt:lpstr>Participate in the poll! perceptions of online learning:  POLL</vt:lpstr>
      <vt:lpstr>And the results are in…..</vt:lpstr>
      <vt:lpstr>Recommendations for How to Support Student Learning Online</vt:lpstr>
      <vt:lpstr>Create Structure</vt:lpstr>
      <vt:lpstr>What other ideas do people have for how to create structure?</vt:lpstr>
      <vt:lpstr>Recommendations to Students on How to Be Organized</vt:lpstr>
      <vt:lpstr>What other ideas do you have for how students can get organized?</vt:lpstr>
      <vt:lpstr>Know Where to Send Students for Support</vt:lpstr>
      <vt:lpstr>What other ideas do people have about where to send students for support?</vt:lpstr>
      <vt:lpstr>Be Present</vt:lpstr>
      <vt:lpstr>What other ideas do people have about how to be present?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Helping Students Excel  as Online Learners</dc:title>
  <dc:creator>Mansbach, Jessica</dc:creator>
  <cp:lastModifiedBy>Mansbach, Jessica</cp:lastModifiedBy>
  <cp:revision>5</cp:revision>
  <dcterms:created xsi:type="dcterms:W3CDTF">2020-08-05T12:34:35Z</dcterms:created>
  <dcterms:modified xsi:type="dcterms:W3CDTF">2020-08-24T13:39:07Z</dcterms:modified>
</cp:coreProperties>
</file>